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99" r:id="rId5"/>
  </p:sldMasterIdLst>
  <p:notesMasterIdLst>
    <p:notesMasterId r:id="rId22"/>
  </p:notesMasterIdLst>
  <p:sldIdLst>
    <p:sldId id="278" r:id="rId6"/>
    <p:sldId id="279" r:id="rId7"/>
    <p:sldId id="294" r:id="rId8"/>
    <p:sldId id="257" r:id="rId9"/>
    <p:sldId id="3848" r:id="rId10"/>
    <p:sldId id="3869" r:id="rId11"/>
    <p:sldId id="296" r:id="rId12"/>
    <p:sldId id="295" r:id="rId13"/>
    <p:sldId id="3861" r:id="rId14"/>
    <p:sldId id="290" r:id="rId15"/>
    <p:sldId id="3872" r:id="rId16"/>
    <p:sldId id="3836" r:id="rId17"/>
    <p:sldId id="297" r:id="rId18"/>
    <p:sldId id="281" r:id="rId19"/>
    <p:sldId id="280" r:id="rId20"/>
    <p:sldId id="3868" r:id="rId21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18C48-E2EF-4ED2-99E9-79825D1D4AC0}" v="634" dt="2023-09-07T12:52:17.555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2. Increase student knowledge of new math standards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Increase student proficiency on Math assessments by 3%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Milestones and MAP Scores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 custLinFactNeighborX="2019" custLinFactNeighborY="-22605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 custLinFactNeighborX="2855" custLinFactNeighborY="-22605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 custLinFactNeighborX="2259" custLinFactNeighborY="-22605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pPr>
            <a:buClr>
              <a:srgbClr val="000000"/>
            </a:buClr>
            <a:buSzPts val="1000"/>
          </a:pPr>
          <a:r>
            <a:rPr lang="en-US" b="1" dirty="0">
              <a:latin typeface="Calibri"/>
              <a:ea typeface="Calibri"/>
              <a:cs typeface="Calibri"/>
              <a:sym typeface="Calibri"/>
            </a:rPr>
            <a:t>1.Increase student phonic awareness and create early readers</a:t>
          </a:r>
          <a:endParaRPr lang="en-US" dirty="0"/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Increase student proficiency on ELA assessments by 3%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Milestones and MAP Scores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Improve</a:t>
          </a:r>
          <a:r>
            <a:rPr lang="en-US" baseline="0" dirty="0"/>
            <a:t> student attendance </a:t>
          </a:r>
          <a:endParaRPr lang="en-US" dirty="0"/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Increase average attendance rate from 95% to96%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CCRPI Attendance Rate 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 custLinFactNeighborX="5300" custLinFactNeighborY="-13011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 custLinFactNeighborX="1060" custLinFactNeighborY="-13080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 custLinFactNeighborX="4016" custLinFactNeighborY="-13080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8ACE8E-34F4-43E6-BB2E-1809B1CC58DC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 dirty="0"/>
            <a:t>Fall 2021</a:t>
          </a:r>
        </a:p>
        <a:p>
          <a:r>
            <a:rPr lang="en-US" b="0" i="0" u="none" dirty="0"/>
            <a:t>GO Team Developed 2021-2025 Strategic Plan</a:t>
          </a:r>
          <a:endParaRPr lang="en-US" dirty="0"/>
        </a:p>
      </dgm:t>
    </dgm:pt>
    <dgm:pt modelId="{49F555B2-B165-4CB6-8578-DF4BCD791ABF}" type="parTrans" cxnId="{8327A44B-5326-4A8B-9B23-A3D3C09A16F3}">
      <dgm:prSet/>
      <dgm:spPr/>
      <dgm:t>
        <a:bodyPr/>
        <a:lstStyle/>
        <a:p>
          <a:endParaRPr lang="en-US"/>
        </a:p>
      </dgm:t>
    </dgm:pt>
    <dgm:pt modelId="{C54063C4-24CD-4834-9424-53756AE38C6B}" type="sibTrans" cxnId="{8327A44B-5326-4A8B-9B23-A3D3C09A16F3}">
      <dgm:prSet phldrT="1" phldr="0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dirty="0"/>
            <a:t>1</a:t>
          </a:r>
        </a:p>
      </dgm:t>
    </dgm:pt>
    <dgm:pt modelId="{0F6BA1FB-59E5-4F16-A7B4-1533BB1F09E4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 dirty="0"/>
            <a:t>Summer</a:t>
          </a:r>
        </a:p>
        <a:p>
          <a:r>
            <a:rPr lang="en-US" dirty="0"/>
            <a:t>School Leadership completed Needs Assessment and defined overarching needs for SY22-23</a:t>
          </a:r>
        </a:p>
      </dgm:t>
    </dgm:pt>
    <dgm:pt modelId="{6A557BB1-C0DD-44CB-8745-CE5481476209}" type="parTrans" cxnId="{F0FA65E5-FB81-4E7A-9467-65363565F4A0}">
      <dgm:prSet/>
      <dgm:spPr/>
      <dgm:t>
        <a:bodyPr/>
        <a:lstStyle/>
        <a:p>
          <a:endParaRPr lang="en-US"/>
        </a:p>
      </dgm:t>
    </dgm:pt>
    <dgm:pt modelId="{7DBF5CB5-29DD-4671-A0F3-981D48571500}" type="sibTrans" cxnId="{F0FA65E5-FB81-4E7A-9467-65363565F4A0}">
      <dgm:prSet phldrT="2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/>
            <a:t>2</a:t>
          </a:r>
        </a:p>
      </dgm:t>
    </dgm:pt>
    <dgm:pt modelId="{1D096F01-AEA8-401D-8348-98E9A81F3CE0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 dirty="0"/>
            <a:t>August</a:t>
          </a:r>
        </a:p>
        <a:p>
          <a:r>
            <a:rPr lang="en-US" b="0" u="none" dirty="0"/>
            <a:t>School Leadership completed 2022-2023 Continuous Improvement Plan</a:t>
          </a:r>
        </a:p>
      </dgm:t>
    </dgm:pt>
    <dgm:pt modelId="{AB9DA1CE-0370-48BB-8362-3A4CBF7FFB29}" type="parTrans" cxnId="{FD2381C0-DA6F-4859-90D6-313730044E7C}">
      <dgm:prSet/>
      <dgm:spPr/>
      <dgm:t>
        <a:bodyPr/>
        <a:lstStyle/>
        <a:p>
          <a:endParaRPr lang="en-US"/>
        </a:p>
      </dgm:t>
    </dgm:pt>
    <dgm:pt modelId="{6088456C-4B73-4948-985C-DD954DEF44EF}" type="sibTrans" cxnId="{FD2381C0-DA6F-4859-90D6-313730044E7C}">
      <dgm:prSet phldrT="3" phldr="0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dirty="0"/>
            <a:t>3</a:t>
          </a:r>
        </a:p>
      </dgm:t>
    </dgm:pt>
    <dgm:pt modelId="{DE16CBB4-D3F4-44AD-8379-3A5D78B889D5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u="sng" dirty="0"/>
            <a:t>Sept. – Dec. </a:t>
          </a:r>
        </a:p>
        <a:p>
          <a:r>
            <a:rPr lang="en-US" b="0" u="none" dirty="0"/>
            <a:t>Utilizing current data, the </a:t>
          </a:r>
          <a:r>
            <a:rPr lang="en-US" b="1" u="none" dirty="0"/>
            <a:t>GO Team </a:t>
          </a:r>
          <a:r>
            <a:rPr lang="en-US" b="0" u="none" dirty="0"/>
            <a:t>will review &amp; possibly update the school strategic priorities and plan </a:t>
          </a:r>
        </a:p>
      </dgm:t>
    </dgm:pt>
    <dgm:pt modelId="{917142D8-7514-46BB-B61D-8633F0189C31}" type="parTrans" cxnId="{058D75E7-8E09-41CE-ADFC-EEAD1556353B}">
      <dgm:prSet/>
      <dgm:spPr/>
      <dgm:t>
        <a:bodyPr/>
        <a:lstStyle/>
        <a:p>
          <a:endParaRPr lang="en-US"/>
        </a:p>
      </dgm:t>
    </dgm:pt>
    <dgm:pt modelId="{C2728830-9A00-4764-A9F1-670DDF9E57B3}" type="sibTrans" cxnId="{058D75E7-8E09-41CE-ADFC-EEAD1556353B}">
      <dgm:prSet phldrT="4" phldr="0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dirty="0"/>
            <a:t>4</a:t>
          </a:r>
        </a:p>
      </dgm:t>
    </dgm:pt>
    <dgm:pt modelId="{F7B81412-5EAE-488C-9259-0FA0EB0F090B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u="sng" dirty="0"/>
            <a:t>Before Winter Break</a:t>
          </a:r>
        </a:p>
        <a:p>
          <a:r>
            <a:rPr lang="en-US" b="1" dirty="0"/>
            <a:t>GO Team </a:t>
          </a:r>
          <a:r>
            <a:rPr lang="en-US" dirty="0"/>
            <a:t>will take action (vote) on the rank of the strategic plan priorities for SY23-24 in preparation for budget discussions.</a:t>
          </a:r>
        </a:p>
      </dgm:t>
    </dgm:pt>
    <dgm:pt modelId="{C9E63F01-62A4-4331-A67D-7FE563CE9D07}" type="parTrans" cxnId="{AD7281BE-8A99-43C0-9016-4082EB985BF2}">
      <dgm:prSet/>
      <dgm:spPr/>
      <dgm:t>
        <a:bodyPr/>
        <a:lstStyle/>
        <a:p>
          <a:endParaRPr lang="en-US"/>
        </a:p>
      </dgm:t>
    </dgm:pt>
    <dgm:pt modelId="{32E76676-0672-4988-9FB1-308093FF8D5C}" type="sibTrans" cxnId="{AD7281BE-8A99-43C0-9016-4082EB985BF2}">
      <dgm:prSet phldrT="5" phldr="0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dirty="0"/>
            <a:t>5</a:t>
          </a:r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5"/>
      <dgm:spPr/>
    </dgm:pt>
    <dgm:pt modelId="{9C3A7F13-9585-42DF-AD32-B56F82B123C8}" type="pres">
      <dgm:prSet presAssocID="{C54063C4-24CD-4834-9424-53756AE38C6B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923B2301-552B-45D2-9EF0-53A10AA17FC6}" type="pres">
      <dgm:prSet presAssocID="{198ACE8E-34F4-43E6-BB2E-1809B1CC58DC}" presName="bottomLine" presStyleLbl="alignNode1" presStyleIdx="1" presStyleCnt="10">
        <dgm:presLayoutVars/>
      </dgm:prSet>
      <dgm:spPr>
        <a:ln>
          <a:solidFill>
            <a:schemeClr val="accent1"/>
          </a:solidFill>
        </a:ln>
      </dgm:spPr>
    </dgm:pt>
    <dgm:pt modelId="{1636F17A-F9E0-460B-890B-A46A6E583FD1}" type="pres">
      <dgm:prSet presAssocID="{198ACE8E-34F4-43E6-BB2E-1809B1CC58DC}" presName="nodeText" presStyleLbl="bgAccFollowNode1" presStyleIdx="0" presStyleCnt="5">
        <dgm:presLayoutVars>
          <dgm:bulletEnabled val="1"/>
        </dgm:presLayoutVars>
      </dgm:prSet>
      <dgm:spPr/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5"/>
      <dgm:spPr/>
    </dgm:pt>
    <dgm:pt modelId="{C08FC467-91FE-48BD-B243-273925C2B75A}" type="pres">
      <dgm:prSet presAssocID="{7DBF5CB5-29DD-4671-A0F3-981D48571500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DE393E47-CBB6-4D77-A342-C9AFD9FC8CB6}" type="pres">
      <dgm:prSet presAssocID="{0F6BA1FB-59E5-4F16-A7B4-1533BB1F09E4}" presName="bottomLine" presStyleLbl="alignNode1" presStyleIdx="3" presStyleCnt="10">
        <dgm:presLayoutVars/>
      </dgm:prSet>
      <dgm:spPr>
        <a:ln>
          <a:solidFill>
            <a:schemeClr val="accent2"/>
          </a:solidFill>
        </a:ln>
      </dgm:spPr>
    </dgm:pt>
    <dgm:pt modelId="{6209B655-7BD8-4C2E-802B-7A837190A817}" type="pres">
      <dgm:prSet presAssocID="{0F6BA1FB-59E5-4F16-A7B4-1533BB1F09E4}" presName="nodeText" presStyleLbl="bgAccFollowNode1" presStyleIdx="1" presStyleCnt="5">
        <dgm:presLayoutVars>
          <dgm:bulletEnabled val="1"/>
        </dgm:presLayoutVars>
      </dgm:prSet>
      <dgm:spPr/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5"/>
      <dgm:spPr/>
    </dgm:pt>
    <dgm:pt modelId="{4104A2F1-FB99-4C42-8067-46B8EEEC9610}" type="pres">
      <dgm:prSet presAssocID="{6088456C-4B73-4948-985C-DD954DEF44EF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2EB92C72-3528-4913-AFF6-FF0B4F338399}" type="pres">
      <dgm:prSet presAssocID="{1D096F01-AEA8-401D-8348-98E9A81F3CE0}" presName="bottomLine" presStyleLbl="alignNode1" presStyleIdx="5" presStyleCnt="10">
        <dgm:presLayoutVars/>
      </dgm:prSet>
      <dgm:spPr>
        <a:solidFill>
          <a:schemeClr val="accent4"/>
        </a:solidFill>
        <a:ln>
          <a:solidFill>
            <a:schemeClr val="accent4"/>
          </a:solidFill>
        </a:ln>
      </dgm:spPr>
    </dgm:pt>
    <dgm:pt modelId="{74E21D92-0946-4075-ABB7-F58F125D081F}" type="pres">
      <dgm:prSet presAssocID="{1D096F01-AEA8-401D-8348-98E9A81F3CE0}" presName="nodeText" presStyleLbl="bgAccFollowNode1" presStyleIdx="2" presStyleCnt="5">
        <dgm:presLayoutVars>
          <dgm:bulletEnabled val="1"/>
        </dgm:presLayoutVars>
      </dgm:prSet>
      <dgm:spPr/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5" custLinFactNeighborX="-906" custLinFactNeighborY="346"/>
      <dgm:spPr/>
    </dgm:pt>
    <dgm:pt modelId="{AC6B335A-D8B4-46D8-93DE-B9EF1773F6AC}" type="pres">
      <dgm:prSet presAssocID="{C2728830-9A00-4764-A9F1-670DDF9E57B3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7B3E0A16-DB85-46CA-87D6-4D39F6DBFC52}" type="pres">
      <dgm:prSet presAssocID="{DE16CBB4-D3F4-44AD-8379-3A5D78B889D5}" presName="bottomLine" presStyleLbl="alignNode1" presStyleIdx="7" presStyleCnt="10">
        <dgm:presLayoutVars/>
      </dgm:prSet>
      <dgm:spPr>
        <a:ln>
          <a:solidFill>
            <a:schemeClr val="accent5"/>
          </a:solidFill>
        </a:ln>
      </dgm:spPr>
    </dgm:pt>
    <dgm:pt modelId="{B80B8360-3897-45DE-BD0A-F9CCC9BAC34F}" type="pres">
      <dgm:prSet presAssocID="{DE16CBB4-D3F4-44AD-8379-3A5D78B889D5}" presName="nodeText" presStyleLbl="bgAccFollowNode1" presStyleIdx="3" presStyleCnt="5">
        <dgm:presLayoutVars>
          <dgm:bulletEnabled val="1"/>
        </dgm:presLayoutVars>
      </dgm:prSet>
      <dgm:spPr/>
    </dgm:pt>
    <dgm:pt modelId="{4BE79C5F-B252-4C81-B7E8-356A6349584C}" type="pres">
      <dgm:prSet presAssocID="{C2728830-9A00-4764-A9F1-670DDF9E57B3}" presName="sibTrans" presStyleCnt="0"/>
      <dgm:spPr/>
    </dgm:pt>
    <dgm:pt modelId="{11D9C427-A430-492A-BD3C-E4D081DA46F5}" type="pres">
      <dgm:prSet presAssocID="{F7B81412-5EAE-488C-9259-0FA0EB0F090B}" presName="compositeNode" presStyleCnt="0">
        <dgm:presLayoutVars>
          <dgm:bulletEnabled val="1"/>
        </dgm:presLayoutVars>
      </dgm:prSet>
      <dgm:spPr/>
    </dgm:pt>
    <dgm:pt modelId="{4795DD00-81CA-4D89-AAC9-9CB098B4E837}" type="pres">
      <dgm:prSet presAssocID="{F7B81412-5EAE-488C-9259-0FA0EB0F090B}" presName="bgRect" presStyleLbl="bgAccFollowNode1" presStyleIdx="4" presStyleCnt="5"/>
      <dgm:spPr/>
    </dgm:pt>
    <dgm:pt modelId="{06772805-3643-43C2-9C80-F43268C57C20}" type="pres">
      <dgm:prSet presAssocID="{32E76676-0672-4988-9FB1-308093FF8D5C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7F59A8B-7684-4E29-B44F-B0F96367FE70}" type="pres">
      <dgm:prSet presAssocID="{F7B81412-5EAE-488C-9259-0FA0EB0F090B}" presName="bottomLine" presStyleLbl="alignNode1" presStyleIdx="9" presStyleCnt="10">
        <dgm:presLayoutVars/>
      </dgm:prSet>
      <dgm:spPr/>
    </dgm:pt>
    <dgm:pt modelId="{80C8596E-ABE7-41A1-8A35-72244067CF90}" type="pres">
      <dgm:prSet presAssocID="{F7B81412-5EAE-488C-9259-0FA0EB0F090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0EAB407-DDBC-4E09-A41B-36376F2BB005}" type="presOf" srcId="{32E76676-0672-4988-9FB1-308093FF8D5C}" destId="{06772805-3643-43C2-9C80-F43268C57C20}" srcOrd="0" destOrd="0" presId="urn:microsoft.com/office/officeart/2016/7/layout/BasicLinearProcessNumbered#1"/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7B7DC85A-1097-4B13-A457-5376A39A58E2}" type="presOf" srcId="{F7B81412-5EAE-488C-9259-0FA0EB0F090B}" destId="{80C8596E-ABE7-41A1-8A35-72244067CF90}" srcOrd="1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451EA9B5-F1ED-4BC6-8C22-CD5C870E657E}" type="presOf" srcId="{F7B81412-5EAE-488C-9259-0FA0EB0F090B}" destId="{4795DD00-81CA-4D89-AAC9-9CB098B4E837}" srcOrd="0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  <dgm:cxn modelId="{4796AC81-FE2B-441F-A0B6-C344625F6E96}" type="presParOf" srcId="{869C0C7E-BD0C-4E5F-8D96-6B8EEC39B952}" destId="{4BE79C5F-B252-4C81-B7E8-356A6349584C}" srcOrd="7" destOrd="0" presId="urn:microsoft.com/office/officeart/2016/7/layout/BasicLinearProcessNumbered#1"/>
    <dgm:cxn modelId="{F640017D-6D0A-4410-A66B-828F2066B1C3}" type="presParOf" srcId="{869C0C7E-BD0C-4E5F-8D96-6B8EEC39B952}" destId="{11D9C427-A430-492A-BD3C-E4D081DA46F5}" srcOrd="8" destOrd="0" presId="urn:microsoft.com/office/officeart/2016/7/layout/BasicLinearProcessNumbered#1"/>
    <dgm:cxn modelId="{3F5AE0F2-FA72-4C37-BCFA-A61C660A8759}" type="presParOf" srcId="{11D9C427-A430-492A-BD3C-E4D081DA46F5}" destId="{4795DD00-81CA-4D89-AAC9-9CB098B4E837}" srcOrd="0" destOrd="0" presId="urn:microsoft.com/office/officeart/2016/7/layout/BasicLinearProcessNumbered#1"/>
    <dgm:cxn modelId="{D1D3C516-0A96-4C35-8949-341CF221BBD1}" type="presParOf" srcId="{11D9C427-A430-492A-BD3C-E4D081DA46F5}" destId="{06772805-3643-43C2-9C80-F43268C57C20}" srcOrd="1" destOrd="0" presId="urn:microsoft.com/office/officeart/2016/7/layout/BasicLinearProcessNumbered#1"/>
    <dgm:cxn modelId="{A39F6DBC-EC8C-42B3-9D5B-962E5C23F626}" type="presParOf" srcId="{11D9C427-A430-492A-BD3C-E4D081DA46F5}" destId="{77F59A8B-7684-4E29-B44F-B0F96367FE70}" srcOrd="2" destOrd="0" presId="urn:microsoft.com/office/officeart/2016/7/layout/BasicLinearProcessNumbered#1"/>
    <dgm:cxn modelId="{37B3E4C3-947D-462B-A3DF-A33AAEB8FA1C}" type="presParOf" srcId="{11D9C427-A430-492A-BD3C-E4D081DA46F5}" destId="{80C8596E-ABE7-41A1-8A35-72244067CF90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24387" y="613752"/>
          <a:ext cx="2135187" cy="146126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Increase student knowledge of new math standards</a:t>
          </a:r>
        </a:p>
      </dsp:txBody>
      <dsp:txXfrm>
        <a:off x="67186" y="656551"/>
        <a:ext cx="2049589" cy="1375670"/>
      </dsp:txXfrm>
    </dsp:sp>
    <dsp:sp modelId="{D61C3C11-0882-4EAF-ABF8-532F091DF920}">
      <dsp:nvSpPr>
        <dsp:cNvPr id="0" name=""/>
        <dsp:cNvSpPr/>
      </dsp:nvSpPr>
      <dsp:spPr>
        <a:xfrm>
          <a:off x="2374878" y="1079623"/>
          <a:ext cx="45644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74878" y="1185528"/>
        <a:ext cx="319510" cy="317716"/>
      </dsp:txXfrm>
    </dsp:sp>
    <dsp:sp modelId="{810413E1-B41A-4A73-99A1-F0B366F6CDE2}">
      <dsp:nvSpPr>
        <dsp:cNvPr id="0" name=""/>
        <dsp:cNvSpPr/>
      </dsp:nvSpPr>
      <dsp:spPr>
        <a:xfrm>
          <a:off x="3020790" y="613752"/>
          <a:ext cx="2135187" cy="1461268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 student proficiency on Math assessments by 3%</a:t>
          </a:r>
        </a:p>
      </dsp:txBody>
      <dsp:txXfrm>
        <a:off x="3063589" y="656551"/>
        <a:ext cx="2049589" cy="1375670"/>
      </dsp:txXfrm>
    </dsp:sp>
    <dsp:sp modelId="{EB37E565-04CD-4728-8780-80F51E812A81}">
      <dsp:nvSpPr>
        <dsp:cNvPr id="0" name=""/>
        <dsp:cNvSpPr/>
      </dsp:nvSpPr>
      <dsp:spPr>
        <a:xfrm>
          <a:off x="5365186" y="1079623"/>
          <a:ext cx="443522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365186" y="1185528"/>
        <a:ext cx="310465" cy="317716"/>
      </dsp:txXfrm>
    </dsp:sp>
    <dsp:sp modelId="{E9CF8C3A-61B4-4C28-BC4D-7FA17CF858A9}">
      <dsp:nvSpPr>
        <dsp:cNvPr id="0" name=""/>
        <dsp:cNvSpPr/>
      </dsp:nvSpPr>
      <dsp:spPr>
        <a:xfrm>
          <a:off x="5992812" y="613752"/>
          <a:ext cx="2135187" cy="1461268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Milestones and MAP Scores</a:t>
          </a:r>
        </a:p>
      </dsp:txBody>
      <dsp:txXfrm>
        <a:off x="6035611" y="656551"/>
        <a:ext cx="2049589" cy="1375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548375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000"/>
            <a:buNone/>
          </a:pPr>
          <a:r>
            <a:rPr lang="en-US" sz="1800" b="1" kern="1200" dirty="0">
              <a:latin typeface="Calibri"/>
              <a:ea typeface="Calibri"/>
              <a:cs typeface="Calibri"/>
              <a:sym typeface="Calibri"/>
            </a:rPr>
            <a:t>1.Increase student phonic awareness and create early readers</a:t>
          </a:r>
          <a:endParaRPr lang="en-US" sz="1800" kern="1200" dirty="0"/>
        </a:p>
      </dsp:txBody>
      <dsp:txXfrm>
        <a:off x="44665" y="585897"/>
        <a:ext cx="2060143" cy="1206068"/>
      </dsp:txXfrm>
    </dsp:sp>
    <dsp:sp modelId="{D61C3C11-0882-4EAF-ABF8-532F091DF920}">
      <dsp:nvSpPr>
        <dsp:cNvPr id="0" name=""/>
        <dsp:cNvSpPr/>
      </dsp:nvSpPr>
      <dsp:spPr>
        <a:xfrm>
          <a:off x="2355850" y="924168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55850" y="1030073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548375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 student proficiency on ELA assessments by 3%</a:t>
          </a:r>
        </a:p>
      </dsp:txBody>
      <dsp:txXfrm>
        <a:off x="3033928" y="585897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45112" y="924168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345112" y="1030073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548375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Milestones and MAP Scores</a:t>
          </a:r>
        </a:p>
      </dsp:txBody>
      <dsp:txXfrm>
        <a:off x="6023190" y="585897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52409" y="559998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Improve</a:t>
          </a:r>
          <a:r>
            <a:rPr lang="en-US" sz="2100" kern="1200" baseline="0" dirty="0"/>
            <a:t> student attendance </a:t>
          </a:r>
          <a:endParaRPr lang="en-US" sz="2100" kern="1200" dirty="0"/>
        </a:p>
      </dsp:txBody>
      <dsp:txXfrm>
        <a:off x="89931" y="597520"/>
        <a:ext cx="2060143" cy="1206068"/>
      </dsp:txXfrm>
    </dsp:sp>
    <dsp:sp modelId="{D61C3C11-0882-4EAF-ABF8-532F091DF920}">
      <dsp:nvSpPr>
        <dsp:cNvPr id="0" name=""/>
        <dsp:cNvSpPr/>
      </dsp:nvSpPr>
      <dsp:spPr>
        <a:xfrm rot="21598971">
          <a:off x="2392062" y="935345"/>
          <a:ext cx="433466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392062" y="1041269"/>
        <a:ext cx="303426" cy="317716"/>
      </dsp:txXfrm>
    </dsp:sp>
    <dsp:sp modelId="{810413E1-B41A-4A73-99A1-F0B366F6CDE2}">
      <dsp:nvSpPr>
        <dsp:cNvPr id="0" name=""/>
        <dsp:cNvSpPr/>
      </dsp:nvSpPr>
      <dsp:spPr>
        <a:xfrm>
          <a:off x="3005459" y="559114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Increase average attendance rate from 95% to96%</a:t>
          </a:r>
        </a:p>
      </dsp:txBody>
      <dsp:txXfrm>
        <a:off x="3042981" y="596636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53688" y="934907"/>
          <a:ext cx="451647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353688" y="1040812"/>
        <a:ext cx="316153" cy="317716"/>
      </dsp:txXfrm>
    </dsp:sp>
    <dsp:sp modelId="{E9CF8C3A-61B4-4C28-BC4D-7FA17CF858A9}">
      <dsp:nvSpPr>
        <dsp:cNvPr id="0" name=""/>
        <dsp:cNvSpPr/>
      </dsp:nvSpPr>
      <dsp:spPr>
        <a:xfrm>
          <a:off x="5992812" y="559114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CCRPI Attendance Rate </a:t>
          </a:r>
        </a:p>
      </dsp:txBody>
      <dsp:txXfrm>
        <a:off x="6030334" y="596636"/>
        <a:ext cx="2060143" cy="1206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3484" y="517200"/>
          <a:ext cx="1886775" cy="264148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 dirty="0"/>
            <a:t>Fall 2021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 dirty="0"/>
            <a:t>GO Team Developed 2021-2025 Strategic Plan</a:t>
          </a:r>
          <a:endParaRPr lang="en-US" sz="1100" kern="1200" dirty="0"/>
        </a:p>
      </dsp:txBody>
      <dsp:txXfrm>
        <a:off x="3484" y="1520965"/>
        <a:ext cx="1886775" cy="1584891"/>
      </dsp:txXfrm>
    </dsp:sp>
    <dsp:sp modelId="{9C3A7F13-9585-42DF-AD32-B56F82B123C8}">
      <dsp:nvSpPr>
        <dsp:cNvPr id="0" name=""/>
        <dsp:cNvSpPr/>
      </dsp:nvSpPr>
      <dsp:spPr>
        <a:xfrm>
          <a:off x="550649" y="781349"/>
          <a:ext cx="792445" cy="792445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</a:t>
          </a:r>
        </a:p>
      </dsp:txBody>
      <dsp:txXfrm>
        <a:off x="666700" y="897400"/>
        <a:ext cx="560343" cy="560343"/>
      </dsp:txXfrm>
    </dsp:sp>
    <dsp:sp modelId="{923B2301-552B-45D2-9EF0-53A10AA17FC6}">
      <dsp:nvSpPr>
        <dsp:cNvPr id="0" name=""/>
        <dsp:cNvSpPr/>
      </dsp:nvSpPr>
      <dsp:spPr>
        <a:xfrm>
          <a:off x="3484" y="3158615"/>
          <a:ext cx="188677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2078938" y="517200"/>
          <a:ext cx="1886775" cy="2641486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 dirty="0"/>
            <a:t>Summer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School Leadership completed Needs Assessment and defined overarching needs for SY22-23</a:t>
          </a:r>
        </a:p>
      </dsp:txBody>
      <dsp:txXfrm>
        <a:off x="2078938" y="1520965"/>
        <a:ext cx="1886775" cy="1584891"/>
      </dsp:txXfrm>
    </dsp:sp>
    <dsp:sp modelId="{C08FC467-91FE-48BD-B243-273925C2B75A}">
      <dsp:nvSpPr>
        <dsp:cNvPr id="0" name=""/>
        <dsp:cNvSpPr/>
      </dsp:nvSpPr>
      <dsp:spPr>
        <a:xfrm>
          <a:off x="2626103" y="781349"/>
          <a:ext cx="792445" cy="792445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</a:t>
          </a:r>
        </a:p>
      </dsp:txBody>
      <dsp:txXfrm>
        <a:off x="2742154" y="897400"/>
        <a:ext cx="560343" cy="560343"/>
      </dsp:txXfrm>
    </dsp:sp>
    <dsp:sp modelId="{DE393E47-CBB6-4D77-A342-C9AFD9FC8CB6}">
      <dsp:nvSpPr>
        <dsp:cNvPr id="0" name=""/>
        <dsp:cNvSpPr/>
      </dsp:nvSpPr>
      <dsp:spPr>
        <a:xfrm>
          <a:off x="2078938" y="3158615"/>
          <a:ext cx="188677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4154392" y="517200"/>
          <a:ext cx="1886775" cy="2641486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 dirty="0"/>
            <a:t>August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/>
            <a:t>School Leadership completed 2022-2023 Continuous Improvement Plan</a:t>
          </a:r>
        </a:p>
      </dsp:txBody>
      <dsp:txXfrm>
        <a:off x="4154392" y="1520965"/>
        <a:ext cx="1886775" cy="1584891"/>
      </dsp:txXfrm>
    </dsp:sp>
    <dsp:sp modelId="{4104A2F1-FB99-4C42-8067-46B8EEEC9610}">
      <dsp:nvSpPr>
        <dsp:cNvPr id="0" name=""/>
        <dsp:cNvSpPr/>
      </dsp:nvSpPr>
      <dsp:spPr>
        <a:xfrm>
          <a:off x="4701557" y="781349"/>
          <a:ext cx="792445" cy="792445"/>
        </a:xfrm>
        <a:prstGeom prst="ellipse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3</a:t>
          </a:r>
        </a:p>
      </dsp:txBody>
      <dsp:txXfrm>
        <a:off x="4817608" y="897400"/>
        <a:ext cx="560343" cy="560343"/>
      </dsp:txXfrm>
    </dsp:sp>
    <dsp:sp modelId="{2EB92C72-3528-4913-AFF6-FF0B4F338399}">
      <dsp:nvSpPr>
        <dsp:cNvPr id="0" name=""/>
        <dsp:cNvSpPr/>
      </dsp:nvSpPr>
      <dsp:spPr>
        <a:xfrm>
          <a:off x="4154392" y="3158615"/>
          <a:ext cx="1886775" cy="7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6212751" y="526340"/>
          <a:ext cx="1886775" cy="2641486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/>
            <a:t>Sept. – Dec.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/>
            <a:t>Utilizing current data, the </a:t>
          </a:r>
          <a:r>
            <a:rPr lang="en-US" sz="1100" b="1" u="none" kern="1200" dirty="0"/>
            <a:t>GO Team </a:t>
          </a:r>
          <a:r>
            <a:rPr lang="en-US" sz="1100" b="0" u="none" kern="1200" dirty="0"/>
            <a:t>will review &amp; possibly update the school strategic priorities and plan </a:t>
          </a:r>
        </a:p>
      </dsp:txBody>
      <dsp:txXfrm>
        <a:off x="6212751" y="1530105"/>
        <a:ext cx="1886775" cy="1584891"/>
      </dsp:txXfrm>
    </dsp:sp>
    <dsp:sp modelId="{AC6B335A-D8B4-46D8-93DE-B9EF1773F6AC}">
      <dsp:nvSpPr>
        <dsp:cNvPr id="0" name=""/>
        <dsp:cNvSpPr/>
      </dsp:nvSpPr>
      <dsp:spPr>
        <a:xfrm>
          <a:off x="6777010" y="781349"/>
          <a:ext cx="792445" cy="792445"/>
        </a:xfrm>
        <a:prstGeom prst="ellipse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4</a:t>
          </a:r>
        </a:p>
      </dsp:txBody>
      <dsp:txXfrm>
        <a:off x="6893061" y="897400"/>
        <a:ext cx="560343" cy="560343"/>
      </dsp:txXfrm>
    </dsp:sp>
    <dsp:sp modelId="{7B3E0A16-DB85-46CA-87D6-4D39F6DBFC52}">
      <dsp:nvSpPr>
        <dsp:cNvPr id="0" name=""/>
        <dsp:cNvSpPr/>
      </dsp:nvSpPr>
      <dsp:spPr>
        <a:xfrm>
          <a:off x="6229845" y="3158615"/>
          <a:ext cx="188677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5DD00-81CA-4D89-AAC9-9CB098B4E837}">
      <dsp:nvSpPr>
        <dsp:cNvPr id="0" name=""/>
        <dsp:cNvSpPr/>
      </dsp:nvSpPr>
      <dsp:spPr>
        <a:xfrm>
          <a:off x="8305299" y="517200"/>
          <a:ext cx="1886775" cy="2641486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/>
            <a:t>Before Winter Break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GO Team </a:t>
          </a:r>
          <a:r>
            <a:rPr lang="en-US" sz="1100" kern="1200" dirty="0"/>
            <a:t>will take action (vote) on the rank of the strategic plan priorities for SY23-24 in preparation for budget discussions.</a:t>
          </a:r>
        </a:p>
      </dsp:txBody>
      <dsp:txXfrm>
        <a:off x="8305299" y="1520965"/>
        <a:ext cx="1886775" cy="1584891"/>
      </dsp:txXfrm>
    </dsp:sp>
    <dsp:sp modelId="{06772805-3643-43C2-9C80-F43268C57C20}">
      <dsp:nvSpPr>
        <dsp:cNvPr id="0" name=""/>
        <dsp:cNvSpPr/>
      </dsp:nvSpPr>
      <dsp:spPr>
        <a:xfrm>
          <a:off x="8852464" y="781349"/>
          <a:ext cx="792445" cy="792445"/>
        </a:xfrm>
        <a:prstGeom prst="ellipse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5</a:t>
          </a:r>
        </a:p>
      </dsp:txBody>
      <dsp:txXfrm>
        <a:off x="8968515" y="897400"/>
        <a:ext cx="560343" cy="560343"/>
      </dsp:txXfrm>
    </dsp:sp>
    <dsp:sp modelId="{77F59A8B-7684-4E29-B44F-B0F96367FE70}">
      <dsp:nvSpPr>
        <dsp:cNvPr id="0" name=""/>
        <dsp:cNvSpPr/>
      </dsp:nvSpPr>
      <dsp:spPr>
        <a:xfrm>
          <a:off x="8305299" y="3158615"/>
          <a:ext cx="1886775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6" name="Google Shape;326;p1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2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Principals: Based on your enrollment, please give your GO Team the information on how you plan to account for any budget changes due to leveling.</a:t>
            </a:r>
          </a:p>
        </p:txBody>
      </p:sp>
    </p:spTree>
    <p:extLst>
      <p:ext uri="{BB962C8B-B14F-4D97-AF65-F5344CB8AC3E}">
        <p14:creationId xmlns:p14="http://schemas.microsoft.com/office/powerpoint/2010/main" val="373200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004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29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167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785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57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319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10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200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3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258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362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9008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176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191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659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9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1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9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 Team Meeting #1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West Manor Elementary 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B79A42-A580-BA04-634F-C20E01BEBA81}"/>
              </a:ext>
            </a:extLst>
          </p:cNvPr>
          <p:cNvSpPr/>
          <p:nvPr/>
        </p:nvSpPr>
        <p:spPr>
          <a:xfrm>
            <a:off x="3767328" y="4438699"/>
            <a:ext cx="8025384" cy="181579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28" y="347472"/>
            <a:ext cx="8165592" cy="768096"/>
          </a:xfrm>
        </p:spPr>
        <p:txBody>
          <a:bodyPr/>
          <a:lstStyle/>
          <a:p>
            <a:r>
              <a:rPr lang="en-US" dirty="0"/>
              <a:t>Glows &amp; Grows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7328" y="1298089"/>
            <a:ext cx="3822192" cy="411480"/>
          </a:xfrm>
        </p:spPr>
        <p:txBody>
          <a:bodyPr/>
          <a:lstStyle/>
          <a:p>
            <a:r>
              <a:rPr lang="en-US" dirty="0"/>
              <a:t>Glows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70520" y="1710331"/>
            <a:ext cx="3741928" cy="227869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Overall performance on Milestones  at the proficient level in Reading and Math</a:t>
            </a:r>
          </a:p>
          <a:p>
            <a:r>
              <a:rPr lang="en-US" b="1" dirty="0">
                <a:solidFill>
                  <a:schemeClr val="tx1"/>
                </a:solidFill>
              </a:rPr>
              <a:t>Opportunity to increase Science scores on Milestones for 5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Opportunity to improve student attendance  </a:t>
            </a:r>
          </a:p>
          <a:p>
            <a:r>
              <a:rPr lang="en-US" b="1" dirty="0">
                <a:solidFill>
                  <a:schemeClr val="tx1"/>
                </a:solidFill>
              </a:rPr>
              <a:t>Opportunity to improve Stakeholder participation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5EDAF-7F0D-70A2-2FDE-151C98045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70520" y="1298089"/>
            <a:ext cx="3822192" cy="411480"/>
          </a:xfrm>
        </p:spPr>
        <p:txBody>
          <a:bodyPr/>
          <a:lstStyle/>
          <a:p>
            <a:r>
              <a:rPr lang="en-US" dirty="0"/>
              <a:t>Grows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806DC-D69A-AB71-E9F7-CB31F3BCA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1926" y="1676041"/>
            <a:ext cx="3741928" cy="2384706"/>
          </a:xfrm>
        </p:spPr>
        <p:txBody>
          <a:bodyPr/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 Manor (+5.5)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percentage point gains in students performing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proficient or above on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End-of-Grade ELA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 Manor (+12.0)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percentage point gains in students performing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proficient or above on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End-of-Grade Math assessment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37576DA-8EC0-E437-DAA0-94AC28248B56}"/>
              </a:ext>
            </a:extLst>
          </p:cNvPr>
          <p:cNvSpPr txBox="1">
            <a:spLocks/>
          </p:cNvSpPr>
          <p:nvPr/>
        </p:nvSpPr>
        <p:spPr>
          <a:xfrm>
            <a:off x="4077462" y="5017903"/>
            <a:ext cx="2763012" cy="665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tx2"/>
                </a:solidFill>
                <a:latin typeface="Arial"/>
                <a:cs typeface="Arial"/>
              </a:rPr>
              <a:t>IMPACT</a:t>
            </a:r>
            <a:endParaRPr lang="en-US" sz="48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FC404F0-4FC3-C7FD-86B7-97EF5F8C04C5}"/>
              </a:ext>
            </a:extLst>
          </p:cNvPr>
          <p:cNvSpPr txBox="1">
            <a:spLocks/>
          </p:cNvSpPr>
          <p:nvPr/>
        </p:nvSpPr>
        <p:spPr>
          <a:xfrm>
            <a:off x="6840474" y="4757749"/>
            <a:ext cx="5092446" cy="1185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/>
                <a:cs typeface="Arial"/>
              </a:rPr>
              <a:t>are we on target to successfully ACCOMPLISH our priorities?</a:t>
            </a:r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8D8078-533B-B481-0506-CBCD96C4A39B}"/>
              </a:ext>
            </a:extLst>
          </p:cNvPr>
          <p:cNvSpPr/>
          <p:nvPr/>
        </p:nvSpPr>
        <p:spPr>
          <a:xfrm>
            <a:off x="1313688" y="4686299"/>
            <a:ext cx="914400" cy="914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CDC579-AAF7-14C7-05A1-EC49FB528FCC}"/>
              </a:ext>
            </a:extLst>
          </p:cNvPr>
          <p:cNvSpPr/>
          <p:nvPr/>
        </p:nvSpPr>
        <p:spPr>
          <a:xfrm>
            <a:off x="399288" y="3730751"/>
            <a:ext cx="2743200" cy="27432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6491DC-81CE-1A71-D8E7-1BB125211C63}"/>
              </a:ext>
            </a:extLst>
          </p:cNvPr>
          <p:cNvSpPr/>
          <p:nvPr/>
        </p:nvSpPr>
        <p:spPr>
          <a:xfrm>
            <a:off x="-1" y="3429000"/>
            <a:ext cx="3447289" cy="3429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01D70F-3E69-CAF9-F52A-E4D891C0D7D8}"/>
              </a:ext>
            </a:extLst>
          </p:cNvPr>
          <p:cNvSpPr/>
          <p:nvPr/>
        </p:nvSpPr>
        <p:spPr>
          <a:xfrm>
            <a:off x="856488" y="4229099"/>
            <a:ext cx="1828800" cy="1828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FD9951-4D31-D84F-1872-EEB5AFF6CF98}"/>
              </a:ext>
            </a:extLst>
          </p:cNvPr>
          <p:cNvSpPr/>
          <p:nvPr/>
        </p:nvSpPr>
        <p:spPr>
          <a:xfrm>
            <a:off x="1563624" y="4948428"/>
            <a:ext cx="390144" cy="3901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66C4B-8390-810A-CB38-ABB8108E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B7ABB0-62F2-6F15-734F-625A498C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1" y="457200"/>
            <a:ext cx="76962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b="1" kern="1200" dirty="0">
                <a:latin typeface="+mj-lt"/>
                <a:ea typeface="+mj-ea"/>
                <a:cs typeface="+mj-cs"/>
              </a:rPr>
              <a:t>GO Team Discussion:</a:t>
            </a:r>
            <a:br>
              <a:rPr lang="en-US" b="1" kern="1200" dirty="0">
                <a:latin typeface="+mj-lt"/>
                <a:ea typeface="+mj-ea"/>
                <a:cs typeface="+mj-cs"/>
              </a:rPr>
            </a:br>
            <a:r>
              <a:rPr lang="en-US" b="1" kern="1200" dirty="0">
                <a:latin typeface="+mj-lt"/>
                <a:ea typeface="+mj-ea"/>
                <a:cs typeface="+mj-cs"/>
              </a:rPr>
              <a:t>Data Protocol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1779A-0CE7-0DAF-1F5F-EC7DC581845B}"/>
              </a:ext>
            </a:extLst>
          </p:cNvPr>
          <p:cNvSpPr txBox="1"/>
          <p:nvPr/>
        </p:nvSpPr>
        <p:spPr>
          <a:xfrm>
            <a:off x="2482231" y="2163390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What do you notice?</a:t>
            </a: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What are your wonderings?</a:t>
            </a: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What additional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329652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6DAA-1ACF-4343-A637-D55C4A5D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GO Teams</a:t>
            </a:r>
          </a:p>
        </p:txBody>
      </p:sp>
      <p:graphicFrame>
        <p:nvGraphicFramePr>
          <p:cNvPr id="4" name="Content Placeholder 4" descr="timeline SmartArt graphic&#10;">
            <a:extLst>
              <a:ext uri="{FF2B5EF4-FFF2-40B4-BE49-F238E27FC236}">
                <a16:creationId xmlns:a16="http://schemas.microsoft.com/office/drawing/2014/main" id="{E246B7D8-C843-490A-A5BB-04DFA74A3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658008"/>
              </p:ext>
            </p:extLst>
          </p:nvPr>
        </p:nvGraphicFramePr>
        <p:xfrm>
          <a:off x="996696" y="2131187"/>
          <a:ext cx="10195560" cy="367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B6466-CC56-4078-BB0C-7A0D5CB3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BDA472B-547B-9B0B-909E-FD71ACC4E6B8}"/>
              </a:ext>
            </a:extLst>
          </p:cNvPr>
          <p:cNvSpPr/>
          <p:nvPr/>
        </p:nvSpPr>
        <p:spPr>
          <a:xfrm>
            <a:off x="7802310" y="1358574"/>
            <a:ext cx="731378" cy="1213503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7C49E-0BF6-016B-F353-89ED2B2AE1AE}"/>
              </a:ext>
            </a:extLst>
          </p:cNvPr>
          <p:cNvSpPr txBox="1"/>
          <p:nvPr/>
        </p:nvSpPr>
        <p:spPr>
          <a:xfrm>
            <a:off x="7334684" y="953659"/>
            <a:ext cx="166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You are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92A9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23225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F095-F5F5-381E-8A64-28CD5B44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12" y="2660904"/>
            <a:ext cx="4251106" cy="76809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64B5-ADA1-96DA-4209-38A86523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3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92424"/>
            <a:ext cx="6400800" cy="1439552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Principal’s Report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359" y="210312"/>
            <a:ext cx="6766560" cy="768096"/>
          </a:xfrm>
        </p:spPr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F51351A-8A07-32CE-5938-45D301893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216137"/>
              </p:ext>
            </p:extLst>
          </p:nvPr>
        </p:nvGraphicFramePr>
        <p:xfrm>
          <a:off x="5545091" y="1062355"/>
          <a:ext cx="4276726" cy="1112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14651">
                  <a:extLst>
                    <a:ext uri="{9D8B030D-6E8A-4147-A177-3AD203B41FA5}">
                      <a16:colId xmlns:a16="http://schemas.microsoft.com/office/drawing/2014/main" val="697791016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3703141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Projected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5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Current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Difference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91733"/>
                  </a:ext>
                </a:extLst>
              </a:tr>
            </a:tbl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4EA70CE0-E836-4CC1-12A5-67DE64946A6F}"/>
              </a:ext>
            </a:extLst>
          </p:cNvPr>
          <p:cNvSpPr txBox="1">
            <a:spLocks/>
          </p:cNvSpPr>
          <p:nvPr/>
        </p:nvSpPr>
        <p:spPr>
          <a:xfrm>
            <a:off x="3727359" y="2725535"/>
            <a:ext cx="6766560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Leveling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11D05-5B58-D51E-CB0E-65B6D1EEF829}"/>
              </a:ext>
            </a:extLst>
          </p:cNvPr>
          <p:cNvSpPr txBox="1"/>
          <p:nvPr/>
        </p:nvSpPr>
        <p:spPr>
          <a:xfrm>
            <a:off x="3727359" y="3496932"/>
            <a:ext cx="755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Leveling is the process the District uses to adjust school budget allocations to match student enrollment. 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547115C3-9D6B-BFF5-B1AF-63893D0A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705737"/>
              </p:ext>
            </p:extLst>
          </p:nvPr>
        </p:nvGraphicFramePr>
        <p:xfrm>
          <a:off x="4219575" y="4313176"/>
          <a:ext cx="6397534" cy="1920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198767">
                  <a:extLst>
                    <a:ext uri="{9D8B030D-6E8A-4147-A177-3AD203B41FA5}">
                      <a16:colId xmlns:a16="http://schemas.microsoft.com/office/drawing/2014/main" val="2607856906"/>
                    </a:ext>
                  </a:extLst>
                </a:gridCol>
                <a:gridCol w="3198767">
                  <a:extLst>
                    <a:ext uri="{9D8B030D-6E8A-4147-A177-3AD203B41FA5}">
                      <a16:colId xmlns:a16="http://schemas.microsoft.com/office/drawing/2014/main" val="2739395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 Impact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</a:rPr>
                        <a:t>Principal: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 input change in allocation for your school and discuss how you are going to address the change in allocation)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22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ard with orange circles and blue text&#10;&#10;Description automatically generated">
            <a:extLst>
              <a:ext uri="{FF2B5EF4-FFF2-40B4-BE49-F238E27FC236}">
                <a16:creationId xmlns:a16="http://schemas.microsoft.com/office/drawing/2014/main" id="{17FD44E3-0524-4698-B1B8-952ED8119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C395CD-4831-10C8-8F0C-0DB901D75DB2}"/>
              </a:ext>
            </a:extLst>
          </p:cNvPr>
          <p:cNvSpPr txBox="1"/>
          <p:nvPr/>
        </p:nvSpPr>
        <p:spPr>
          <a:xfrm>
            <a:off x="2711822" y="3056982"/>
            <a:ext cx="2294965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Plan for </a:t>
            </a:r>
            <a:r>
              <a:rPr lang="en-US" b="1" dirty="0">
                <a:solidFill>
                  <a:schemeClr val="accent6"/>
                </a:solidFill>
              </a:rPr>
              <a:t>AT LEAST 3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of your GO Team members to attend!</a:t>
            </a:r>
          </a:p>
        </p:txBody>
      </p:sp>
    </p:spTree>
    <p:extLst>
      <p:ext uri="{BB962C8B-B14F-4D97-AF65-F5344CB8AC3E}">
        <p14:creationId xmlns:p14="http://schemas.microsoft.com/office/powerpoint/2010/main" val="316526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641" y="403479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TOPICS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310" y="1439933"/>
            <a:ext cx="6578370" cy="5014588"/>
          </a:xfrm>
        </p:spPr>
        <p:txBody>
          <a:bodyPr/>
          <a:lstStyle/>
          <a:p>
            <a:r>
              <a:rPr lang="en-US" dirty="0"/>
              <a:t>School Strategic Plan</a:t>
            </a:r>
          </a:p>
          <a:p>
            <a:r>
              <a:rPr lang="en-US" dirty="0"/>
              <a:t>	Strategic Plan &amp; Priorities Review</a:t>
            </a:r>
          </a:p>
          <a:p>
            <a:r>
              <a:rPr lang="en-US" dirty="0"/>
              <a:t>	SMART Goals</a:t>
            </a:r>
          </a:p>
          <a:p>
            <a:r>
              <a:rPr lang="en-US" dirty="0"/>
              <a:t>Data Discussion</a:t>
            </a:r>
          </a:p>
          <a:p>
            <a:r>
              <a:rPr lang="en-US" dirty="0"/>
              <a:t>	Spring MAPS</a:t>
            </a:r>
          </a:p>
          <a:p>
            <a:r>
              <a:rPr lang="en-US" dirty="0"/>
              <a:t>	GMAS</a:t>
            </a:r>
          </a:p>
          <a:p>
            <a:r>
              <a:rPr lang="en-US" dirty="0"/>
              <a:t>Principal’s Report</a:t>
            </a:r>
          </a:p>
          <a:p>
            <a:r>
              <a:rPr lang="en-US" dirty="0"/>
              <a:t>	Current Enrollment &amp; Leveling</a:t>
            </a:r>
          </a:p>
          <a:p>
            <a:r>
              <a:rPr lang="en-US" dirty="0"/>
              <a:t>	Information about our school</a:t>
            </a: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070478"/>
            <a:ext cx="6400800" cy="1558671"/>
          </a:xfrm>
        </p:spPr>
        <p:txBody>
          <a:bodyPr/>
          <a:lstStyle/>
          <a:p>
            <a:r>
              <a:rPr lang="en-US" dirty="0"/>
              <a:t>2021-2025</a:t>
            </a:r>
            <a:br>
              <a:rPr lang="en-US" dirty="0"/>
            </a:br>
            <a:r>
              <a:rPr lang="en-US" dirty="0"/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28256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/>
          <p:nvPr/>
        </p:nvSpPr>
        <p:spPr>
          <a:xfrm>
            <a:off x="1524000" y="1803118"/>
            <a:ext cx="183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6183349" y="2327269"/>
            <a:ext cx="4003500" cy="707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1A.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Implementation of an intervention block to reduce gaps in learning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1B.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Employ a literacy block with phonics for grades k-2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1C.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PLC planning time for teachers to internalize standards and plan for instruction</a:t>
            </a:r>
            <a:endParaRPr sz="1000" b="1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6183344" y="3616050"/>
            <a:ext cx="4003500" cy="780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an attendance team to monitor and address attendance concerns, Create a Care Team to address student needs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Utilize SLC practices and restorative justice with the Counselor to reduce suspensions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6183344" y="4703743"/>
            <a:ext cx="4003500" cy="7080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Monthly IB training for staff, Professional development individualized around teacher needs in reading and math, training for phonics program (</a:t>
            </a:r>
            <a:r>
              <a:rPr lang="en-US" sz="1000" dirty="0" err="1">
                <a:latin typeface="Calibri"/>
                <a:ea typeface="Calibri"/>
                <a:cs typeface="Calibri"/>
                <a:sym typeface="Calibri"/>
              </a:rPr>
              <a:t>Fundations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Ongoing PD for SEL, restorative practices, and trauma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6174467" y="5716832"/>
            <a:ext cx="4003500" cy="70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Conduct data meetings in PLC, with parents and students. Students will also have goal setting meetings with teachers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--Increase Parent Liaison and Social Worker positions to full time to support the needs of students and parents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 txBox="1"/>
          <p:nvPr/>
        </p:nvSpPr>
        <p:spPr>
          <a:xfrm>
            <a:off x="4450620" y="135804"/>
            <a:ext cx="251626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3500"/>
            </a:pPr>
            <a:r>
              <a:rPr lang="en-US" b="1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West Manor IB World School</a:t>
            </a:r>
            <a:endParaRPr sz="200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1577000" y="300876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6096003" y="1779539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1609624" y="767853"/>
            <a:ext cx="2418900" cy="105770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23809"/>
              </a:lnSpc>
              <a:buClr>
                <a:srgbClr val="000000"/>
              </a:buClr>
              <a:buSzPts val="1050"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Increase the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of </a:t>
            </a: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grades 3-5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</a:t>
            </a: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scoring proficient or above on Milestones/ MAP  in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reading by 3% </a:t>
            </a:r>
          </a:p>
        </p:txBody>
      </p:sp>
      <p:sp>
        <p:nvSpPr>
          <p:cNvPr id="337" name="Google Shape;337;p11"/>
          <p:cNvSpPr/>
          <p:nvPr/>
        </p:nvSpPr>
        <p:spPr>
          <a:xfrm>
            <a:off x="4313259" y="753034"/>
            <a:ext cx="2287097" cy="106849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23809"/>
              </a:lnSpc>
              <a:buClr>
                <a:srgbClr val="000000"/>
              </a:buClr>
              <a:buSzPts val="1050"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Increase the % of grades 3-5 students scoring proficient or above on Milestones/MAP  in math by 3%</a:t>
            </a:r>
            <a:endParaRPr lang="en-US"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6749738" y="820801"/>
            <a:ext cx="2155622" cy="10059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r>
              <a:rPr lang="en-US" sz="1200" b="1" dirty="0"/>
              <a:t>Increase the percentage of students with 10 or less absences by 3%</a:t>
            </a:r>
            <a:endParaRPr lang="en-US" dirty="0"/>
          </a:p>
        </p:txBody>
      </p:sp>
      <p:sp>
        <p:nvSpPr>
          <p:cNvPr id="339" name="Google Shape;339;p11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en-US" smtClean="0"/>
              <a:pPr algn="r">
                <a:buClr>
                  <a:srgbClr val="000000"/>
                </a:buClr>
                <a:buSzPts val="1200"/>
              </a:pPr>
              <a:t>4</a:t>
            </a:fld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p11"/>
          <p:cNvSpPr txBox="1"/>
          <p:nvPr/>
        </p:nvSpPr>
        <p:spPr>
          <a:xfrm>
            <a:off x="3526923" y="1808080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3496461" y="2477394"/>
            <a:ext cx="2418900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Increase student phonic awareness and create early readers</a:t>
            </a: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student knowledge in numbers and operations domain</a:t>
            </a: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Increase student multiplication skills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3496398" y="3628672"/>
            <a:ext cx="241890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4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student attendance and decrease suspension rate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3491022" y="4728544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Increasing Teacher knowledge of Standards</a:t>
            </a: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Teacher knowledge of IB Program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1577000" y="2401200"/>
            <a:ext cx="1837800" cy="938700"/>
          </a:xfrm>
          <a:prstGeom prst="rect">
            <a:avLst/>
          </a:prstGeom>
          <a:solidFill>
            <a:srgbClr val="6A6A6A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lt1"/>
              </a:buClr>
              <a:buSzPts val="40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1577000" y="3616050"/>
            <a:ext cx="1837800" cy="780300"/>
          </a:xfrm>
          <a:prstGeom prst="rect">
            <a:avLst/>
          </a:prstGeom>
          <a:solidFill>
            <a:srgbClr val="006FA9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1577013" y="4643575"/>
            <a:ext cx="1837800" cy="780300"/>
          </a:xfrm>
          <a:prstGeom prst="rect">
            <a:avLst/>
          </a:prstGeom>
          <a:solidFill>
            <a:srgbClr val="DF6A35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>
              <a:buClr>
                <a:schemeClr val="dk1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>
              <a:buClr>
                <a:schemeClr val="dk1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1577013" y="5680663"/>
            <a:ext cx="1837800" cy="780300"/>
          </a:xfrm>
          <a:prstGeom prst="rect">
            <a:avLst/>
          </a:prstGeom>
          <a:solidFill>
            <a:srgbClr val="BF9000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/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lang="en-US"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3506997" y="5828424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Improve stakeholder knowledge of school data and how to assist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Provide support to students and stakeholders in need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43;p11">
            <a:extLst>
              <a:ext uri="{FF2B5EF4-FFF2-40B4-BE49-F238E27FC236}">
                <a16:creationId xmlns:a16="http://schemas.microsoft.com/office/drawing/2014/main" id="{B0CD03E8-32BA-4663-9300-879DF6A5004B}"/>
              </a:ext>
            </a:extLst>
          </p:cNvPr>
          <p:cNvSpPr/>
          <p:nvPr/>
        </p:nvSpPr>
        <p:spPr>
          <a:xfrm>
            <a:off x="3491022" y="2357219"/>
            <a:ext cx="24189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endParaRPr lang="en-US" sz="10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1575274" y="261258"/>
            <a:ext cx="6217066" cy="19291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US" sz="4500" dirty="0">
                <a:solidFill>
                  <a:srgbClr val="D47B22"/>
                </a:solidFill>
                <a:latin typeface="Tenorite"/>
              </a:rPr>
              <a:t>Strategic Plan</a:t>
            </a:r>
          </a:p>
          <a:p>
            <a:pPr algn="ctr" defTabSz="685800">
              <a:defRPr/>
            </a:pPr>
            <a:r>
              <a:rPr lang="en-US" sz="4500" dirty="0">
                <a:solidFill>
                  <a:srgbClr val="D47B22"/>
                </a:solidFill>
                <a:latin typeface="Tenorite"/>
              </a:rPr>
              <a:t>Priority Ranking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1876513" y="2465996"/>
            <a:ext cx="56145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Font typeface="+mj-lt"/>
              <a:buAutoNum type="arabicPeriod"/>
              <a:defRPr/>
            </a:pPr>
            <a:endParaRPr lang="en-US" sz="1350" b="1">
              <a:solidFill>
                <a:prstClr val="black"/>
              </a:solidFill>
              <a:latin typeface="Tenorit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C8B02-3910-1291-098C-2B2D7DFD639C}"/>
              </a:ext>
            </a:extLst>
          </p:cNvPr>
          <p:cNvSpPr txBox="1"/>
          <p:nvPr/>
        </p:nvSpPr>
        <p:spPr>
          <a:xfrm>
            <a:off x="2537926" y="2188997"/>
            <a:ext cx="45468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>
                <a:solidFill>
                  <a:prstClr val="black"/>
                </a:solidFill>
                <a:latin typeface="Tenorite"/>
              </a:rPr>
              <a:t>Insert the school’s priorities from Higher to Lower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2E0AB-8808-4E3B-A7F0-F54619698A17}"/>
              </a:ext>
            </a:extLst>
          </p:cNvPr>
          <p:cNvSpPr txBox="1"/>
          <p:nvPr/>
        </p:nvSpPr>
        <p:spPr>
          <a:xfrm>
            <a:off x="2381737" y="2741599"/>
            <a:ext cx="5244254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1.Increase student phonic awareness and create early readers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 Increase student knowledge in numbers and operations domain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3. Increase student multiplication skills 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4. Increase student attendance and decrease suspension rate 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 5.Increasing Teacher knowledge of Standards</a:t>
            </a:r>
            <a:r>
              <a:rPr 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ts val="1000"/>
              <a:buAutoNum type="arabicPeriod" startAt="6"/>
            </a:pPr>
            <a:r>
              <a:rPr 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Teacher knowledge of IB Program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Improve stakeholder knowledge of school data and how to assist</a:t>
            </a:r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 Provide support to students and stakeholders in need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ts val="1000"/>
              <a:buAutoNum type="arabicPeriod" startAt="6"/>
            </a:pPr>
            <a:endParaRPr lang="en-US" sz="1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endParaRPr lang="en-US" sz="1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endParaRPr lang="en-US" sz="1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Tenorite"/>
              </a:rPr>
              <a:t>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A78CE96-E5BA-EF3A-7B27-C48C2EC93A32}"/>
              </a:ext>
            </a:extLst>
          </p:cNvPr>
          <p:cNvSpPr/>
          <p:nvPr/>
        </p:nvSpPr>
        <p:spPr>
          <a:xfrm>
            <a:off x="1818487" y="2798064"/>
            <a:ext cx="377190" cy="265404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Tenorit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BC8D2-E0D2-48A1-071D-45B80C433627}"/>
              </a:ext>
            </a:extLst>
          </p:cNvPr>
          <p:cNvSpPr txBox="1"/>
          <p:nvPr/>
        </p:nvSpPr>
        <p:spPr>
          <a:xfrm>
            <a:off x="1719023" y="2554982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200">
                <a:solidFill>
                  <a:srgbClr val="0083A9"/>
                </a:solidFill>
                <a:latin typeface="Tenorite"/>
              </a:rPr>
              <a:t>Higher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AA40D-00A5-285B-67A0-5260578C2903}"/>
              </a:ext>
            </a:extLst>
          </p:cNvPr>
          <p:cNvSpPr txBox="1"/>
          <p:nvPr/>
        </p:nvSpPr>
        <p:spPr>
          <a:xfrm>
            <a:off x="1737754" y="5452112"/>
            <a:ext cx="584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200">
                <a:solidFill>
                  <a:srgbClr val="0083A9"/>
                </a:solidFill>
                <a:latin typeface="Tenorite"/>
              </a:rPr>
              <a:t>Lower</a:t>
            </a:r>
          </a:p>
        </p:txBody>
      </p:sp>
    </p:spTree>
    <p:extLst>
      <p:ext uri="{BB962C8B-B14F-4D97-AF65-F5344CB8AC3E}">
        <p14:creationId xmlns:p14="http://schemas.microsoft.com/office/powerpoint/2010/main" val="159097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83867-F15A-AA5F-622A-597EDBC8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6AFE69-1EFF-278A-9400-9B6DC48BB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607119"/>
              </p:ext>
            </p:extLst>
          </p:nvPr>
        </p:nvGraphicFramePr>
        <p:xfrm>
          <a:off x="3175000" y="2730415"/>
          <a:ext cx="8128000" cy="334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ACC072-28EB-25D0-E463-0B72AF804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057136"/>
              </p:ext>
            </p:extLst>
          </p:nvPr>
        </p:nvGraphicFramePr>
        <p:xfrm>
          <a:off x="3199384" y="1211156"/>
          <a:ext cx="8128000" cy="237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C1D5CAD-890C-BEB2-1393-CC79E2977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306142"/>
              </p:ext>
            </p:extLst>
          </p:nvPr>
        </p:nvGraphicFramePr>
        <p:xfrm>
          <a:off x="3012038" y="4560570"/>
          <a:ext cx="8128000" cy="273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845BB8F-484F-467E-BFA3-70D94F9187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975" y="2855108"/>
            <a:ext cx="2364121" cy="2789132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8FF314C4-6ECF-58E7-4003-4DC39957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14" y="102870"/>
            <a:ext cx="9373378" cy="1600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cap="all" baseline="0" dirty="0">
                <a:solidFill>
                  <a:schemeClr val="tx2"/>
                </a:solidFill>
              </a:rPr>
              <a:t>Connecting the</a:t>
            </a:r>
            <a:br>
              <a:rPr lang="en-US" sz="3600" b="1" kern="1200" cap="all" baseline="0" dirty="0">
                <a:solidFill>
                  <a:schemeClr val="tx2"/>
                </a:solidFill>
              </a:rPr>
            </a:br>
            <a:r>
              <a:rPr lang="en-US" sz="3600" b="1" kern="1200" cap="all" baseline="0" dirty="0">
                <a:solidFill>
                  <a:schemeClr val="tx2"/>
                </a:solidFill>
              </a:rPr>
              <a:t>Strategic plan &amp; </a:t>
            </a:r>
            <a:br>
              <a:rPr lang="en-US" sz="3600" b="1" kern="1200" cap="all" baseline="0" dirty="0">
                <a:solidFill>
                  <a:schemeClr val="tx2"/>
                </a:solidFill>
              </a:rPr>
            </a:br>
            <a:r>
              <a:rPr lang="en-US" sz="3600" b="1" kern="1200" cap="all" baseline="0" dirty="0">
                <a:solidFill>
                  <a:schemeClr val="tx2"/>
                </a:solidFill>
              </a:rPr>
              <a:t>Continuous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16331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150600"/>
            <a:ext cx="6400800" cy="1618623"/>
          </a:xfrm>
        </p:spPr>
        <p:txBody>
          <a:bodyPr/>
          <a:lstStyle/>
          <a:p>
            <a:r>
              <a:rPr lang="en-US" dirty="0"/>
              <a:t>Data</a:t>
            </a:r>
            <a:br>
              <a:rPr lang="en-US" dirty="0"/>
            </a:br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81705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Spring MAP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5999B0-BC85-70F3-32AC-1D6285A23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312752"/>
            <a:ext cx="8572500" cy="509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4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GMAS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A4C5E-B68C-8C4D-638E-5B559BDE6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371600"/>
            <a:ext cx="9715500" cy="49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7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Colors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0083A9"/>
      </a:accent1>
      <a:accent2>
        <a:srgbClr val="D47B22"/>
      </a:accent2>
      <a:accent3>
        <a:srgbClr val="F3CF45"/>
      </a:accent3>
      <a:accent4>
        <a:srgbClr val="159839"/>
      </a:accent4>
      <a:accent5>
        <a:srgbClr val="595B5D"/>
      </a:accent5>
      <a:accent6>
        <a:srgbClr val="A92A91"/>
      </a:accent6>
      <a:hlink>
        <a:srgbClr val="D47B22"/>
      </a:hlink>
      <a:folHlink>
        <a:srgbClr val="F3CF45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ShapesVTI">
  <a:themeElements>
    <a:clrScheme name="APS 5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A92A91"/>
      </a:accent3>
      <a:accent4>
        <a:srgbClr val="0083A9"/>
      </a:accent4>
      <a:accent5>
        <a:srgbClr val="A92A91"/>
      </a:accent5>
      <a:accent6>
        <a:srgbClr val="159839"/>
      </a:accent6>
      <a:hlink>
        <a:srgbClr val="D47B22"/>
      </a:hlink>
      <a:folHlink>
        <a:srgbClr val="159839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7e30bb-5f32-4411-a640-0b4044b692bf">
      <Terms xmlns="http://schemas.microsoft.com/office/infopath/2007/PartnerControls"/>
    </lcf76f155ced4ddcb4097134ff3c332f>
    <TaxCatchAll xmlns="ffb952a0-74d9-4848-89d6-000c4b1b707a" xsi:nil="true"/>
    <SharedWithUsers xmlns="ffb952a0-74d9-4848-89d6-000c4b1b707a">
      <UserInfo>
        <DisplayName>Gipson, Chaundra</DisplayName>
        <AccountId>16</AccountId>
        <AccountType/>
      </UserInfo>
      <UserInfo>
        <DisplayName>Barnett, Carolyn</DisplayName>
        <AccountId>14</AccountId>
        <AccountType/>
      </UserInfo>
      <UserInfo>
        <DisplayName>Jacobi, Diane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7" ma:contentTypeDescription="Create a new document." ma:contentTypeScope="" ma:versionID="3e2294909db46d904757942a84e001dc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ee00007a08aafb63022019d11c7f01ec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AAAB5-2FA2-492E-9640-D5EF86DC65FA}">
  <ds:schemaRefs>
    <ds:schemaRef ds:uri="d37e30bb-5f32-4411-a640-0b4044b692bf"/>
    <ds:schemaRef ds:uri="ffb952a0-74d9-4848-89d6-000c4b1b707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16481F-74F9-42F7-8A79-954432A7EA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42920B-1B7A-4E5C-A6CD-F0BC27E87035}">
  <ds:schemaRefs>
    <ds:schemaRef ds:uri="d37e30bb-5f32-4411-a640-0b4044b692bf"/>
    <ds:schemaRef ds:uri="ffb952a0-74d9-4848-89d6-000c4b1b70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{A61B21DF-980C-46B7-8F74-9D5D134AB20A}tf78438558_win32</Template>
  <TotalTime>97</TotalTime>
  <Words>849</Words>
  <Application>Microsoft Office PowerPoint</Application>
  <PresentationFormat>Widescreen</PresentationFormat>
  <Paragraphs>143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Avenir Next LT Pro</vt:lpstr>
      <vt:lpstr>Calibri</vt:lpstr>
      <vt:lpstr>Sabon Next LT</vt:lpstr>
      <vt:lpstr>Symbol</vt:lpstr>
      <vt:lpstr>Tenorite</vt:lpstr>
      <vt:lpstr>Times New Roman</vt:lpstr>
      <vt:lpstr>Tw Cen MT</vt:lpstr>
      <vt:lpstr>Verdana</vt:lpstr>
      <vt:lpstr>Office Theme</vt:lpstr>
      <vt:lpstr>ShapesVTI</vt:lpstr>
      <vt:lpstr>GO Team Meeting #1 </vt:lpstr>
      <vt:lpstr>TOPICS</vt:lpstr>
      <vt:lpstr>2021-2025 Strategic Plan</vt:lpstr>
      <vt:lpstr>PowerPoint Presentation</vt:lpstr>
      <vt:lpstr>PowerPoint Presentation</vt:lpstr>
      <vt:lpstr>Connecting the Strategic plan &amp;  Continuous Improvement Plan</vt:lpstr>
      <vt:lpstr>Data Discussion</vt:lpstr>
      <vt:lpstr>PowerPoint Presentation</vt:lpstr>
      <vt:lpstr>PowerPoint Presentation</vt:lpstr>
      <vt:lpstr>Glows &amp; Grows </vt:lpstr>
      <vt:lpstr>GO Team Discussion: Data Protocol</vt:lpstr>
      <vt:lpstr>Timeline for GO Teams</vt:lpstr>
      <vt:lpstr>Questions?</vt:lpstr>
      <vt:lpstr>Principal’s Report</vt:lpstr>
      <vt:lpstr>Enrollment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Principal’s Report</dc:title>
  <dc:subject/>
  <dc:creator>Jacobi, Diane</dc:creator>
  <cp:lastModifiedBy>Lawrence, Reginald</cp:lastModifiedBy>
  <cp:revision>2</cp:revision>
  <dcterms:created xsi:type="dcterms:W3CDTF">2022-08-12T14:07:56Z</dcterms:created>
  <dcterms:modified xsi:type="dcterms:W3CDTF">2023-09-07T14:04:18Z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